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1" r:id="rId3"/>
    <p:sldId id="272" r:id="rId4"/>
    <p:sldId id="290" r:id="rId5"/>
    <p:sldId id="292" r:id="rId6"/>
    <p:sldId id="291" r:id="rId7"/>
    <p:sldId id="293" r:id="rId8"/>
    <p:sldId id="295" r:id="rId9"/>
    <p:sldId id="294" r:id="rId10"/>
    <p:sldId id="267" r:id="rId11"/>
    <p:sldId id="296" r:id="rId12"/>
    <p:sldId id="270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1" autoAdjust="0"/>
    <p:restoredTop sz="86374" autoAdjust="0"/>
  </p:normalViewPr>
  <p:slideViewPr>
    <p:cSldViewPr>
      <p:cViewPr varScale="1">
        <p:scale>
          <a:sx n="105" d="100"/>
          <a:sy n="105" d="100"/>
        </p:scale>
        <p:origin x="-4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38EDA-8D25-4379-AEFA-4CE70ED841D5}" type="datetimeFigureOut">
              <a:rPr lang="ko-KR" altLang="en-US" smtClean="0"/>
              <a:t>2019-03-27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5A96E-284E-4711-8C3A-54728CF76B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9686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5A96E-284E-4711-8C3A-54728CF76B4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7272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5A96E-284E-4711-8C3A-54728CF76B4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0915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5A96E-284E-4711-8C3A-54728CF76B4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0915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ko-KR" altLang="en-US" smtClean="0"/>
              <a:t>카드 게임 선행 학습 자료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 dirty="0" smtClean="0"/>
              <a:t>NO. 9</a:t>
            </a:r>
            <a:endParaRPr lang="ko-KR" altLang="en-US" dirty="0"/>
          </a:p>
        </p:txBody>
      </p:sp>
      <p:sp>
        <p:nvSpPr>
          <p:cNvPr id="6" name="제목 개체 틀 1"/>
          <p:cNvSpPr>
            <a:spLocks noGrp="1"/>
          </p:cNvSpPr>
          <p:nvPr>
            <p:ph type="title" hasCustomPrompt="1"/>
          </p:nvPr>
        </p:nvSpPr>
        <p:spPr>
          <a:xfrm>
            <a:off x="467544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미술 연대기 게임</a:t>
            </a:r>
            <a:r>
              <a:rPr lang="en-US" altLang="ko-KR" dirty="0" smtClean="0"/>
              <a:t>(PPT)</a:t>
            </a:r>
            <a:endParaRPr lang="ko-KR" altLang="en-US" dirty="0"/>
          </a:p>
        </p:txBody>
      </p:sp>
      <p:sp>
        <p:nvSpPr>
          <p:cNvPr id="7" name="제목 개체 틀 1"/>
          <p:cNvSpPr txBox="1">
            <a:spLocks/>
          </p:cNvSpPr>
          <p:nvPr userDrawn="1"/>
        </p:nvSpPr>
        <p:spPr>
          <a:xfrm>
            <a:off x="467544" y="32129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5400" kern="1200" spc="-2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60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43608" y="491431"/>
            <a:ext cx="7920880" cy="633313"/>
          </a:xfrm>
        </p:spPr>
        <p:txBody>
          <a:bodyPr>
            <a:normAutofit/>
          </a:bodyPr>
          <a:lstStyle>
            <a:lvl1pPr algn="l">
              <a:defRPr sz="2800" b="1" baseline="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91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43608" y="491431"/>
            <a:ext cx="7920880" cy="633313"/>
          </a:xfrm>
        </p:spPr>
        <p:txBody>
          <a:bodyPr>
            <a:normAutofit/>
          </a:bodyPr>
          <a:lstStyle>
            <a:lvl1pPr algn="l">
              <a:defRPr sz="2800" b="1" baseline="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9558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43608" y="491431"/>
            <a:ext cx="7920880" cy="633313"/>
          </a:xfrm>
        </p:spPr>
        <p:txBody>
          <a:bodyPr>
            <a:normAutofit/>
          </a:bodyPr>
          <a:lstStyle>
            <a:lvl1pPr algn="l">
              <a:defRPr sz="2800" b="1" baseline="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416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미술 연대기 게임</a:t>
            </a:r>
            <a:r>
              <a:rPr lang="en-US" altLang="ko-KR" dirty="0" smtClean="0"/>
              <a:t>(PPT)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spc="-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ko-KR" altLang="en-US" dirty="0" smtClean="0"/>
              <a:t>카드 게임 선행 학습 자료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ko-KR" smtClean="0"/>
              <a:t>NO. 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125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5400" kern="1200" spc="-2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gsFrLcrsf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6jowA-pH-Y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792088"/>
          </a:xfrm>
        </p:spPr>
        <p:txBody>
          <a:bodyPr>
            <a:normAutofit/>
          </a:bodyPr>
          <a:lstStyle/>
          <a:p>
            <a:r>
              <a:rPr lang="ko-KR" altLang="en-US" sz="3600" spc="-150" dirty="0" smtClean="0">
                <a:solidFill>
                  <a:schemeClr val="accent4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대중문화</a:t>
            </a:r>
            <a:r>
              <a:rPr lang="ko-KR" altLang="en-US" sz="3600" spc="-150" dirty="0" smtClean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를</a:t>
            </a:r>
            <a:r>
              <a:rPr lang="ko-KR" altLang="en-US" sz="3600" spc="-150" dirty="0" smtClean="0">
                <a:solidFill>
                  <a:schemeClr val="accent4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소재로 </a:t>
            </a:r>
            <a:r>
              <a:rPr lang="ko-KR" altLang="en-US" sz="3600" spc="-150" dirty="0" smtClean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한</a:t>
            </a:r>
            <a:endParaRPr lang="ko-KR" altLang="en-US" sz="6600" b="1" spc="-150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0" y="2780928"/>
            <a:ext cx="91440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5400" kern="1200" spc="-2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6700" b="1" spc="-150" dirty="0" err="1" smtClean="0"/>
              <a:t>팝아트</a:t>
            </a:r>
            <a:endParaRPr lang="ko-KR" altLang="en-US" sz="6700" b="1" spc="-15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0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자투리 퀴즈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6866" y="1639860"/>
            <a:ext cx="7013526" cy="29751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ko-KR" altLang="en-US" sz="2400" b="1" spc="-250" dirty="0" err="1" smtClean="0">
                <a:solidFill>
                  <a:schemeClr val="accent6">
                    <a:lumMod val="50000"/>
                  </a:schemeClr>
                </a:solidFill>
              </a:rPr>
              <a:t>팝아트에</a:t>
            </a:r>
            <a:r>
              <a:rPr lang="ko-KR" altLang="en-US" sz="2400" b="1" spc="-250" dirty="0" smtClean="0">
                <a:solidFill>
                  <a:schemeClr val="accent6">
                    <a:lumMod val="50000"/>
                  </a:schemeClr>
                </a:solidFill>
              </a:rPr>
              <a:t> 대한 설명으로 옳은 것은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3200"/>
              </a:lnSpc>
            </a:pP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사실적</a:t>
            </a:r>
            <a:r>
              <a:rPr lang="en-US" altLang="ko-KR" sz="2400" b="1" spc="-150" dirty="0" smtClean="0"/>
              <a:t>, </a:t>
            </a:r>
            <a:r>
              <a:rPr lang="ko-KR" altLang="en-US" sz="2400" b="1" spc="-150" dirty="0" smtClean="0"/>
              <a:t>실용적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en-US" altLang="ko-KR" sz="2400" b="1" spc="-150" dirty="0" smtClean="0"/>
              <a:t> </a:t>
            </a:r>
            <a:r>
              <a:rPr lang="ko-KR" altLang="en-US" sz="2400" b="1" spc="-150" dirty="0" smtClean="0"/>
              <a:t>대중적</a:t>
            </a:r>
            <a:r>
              <a:rPr lang="en-US" altLang="ko-KR" sz="2400" b="1" spc="-150" dirty="0" smtClean="0"/>
              <a:t>, </a:t>
            </a:r>
            <a:r>
              <a:rPr lang="ko-KR" altLang="en-US" sz="2400" b="1" spc="-150" dirty="0" smtClean="0"/>
              <a:t>상업적 소재 차용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순수 조형 요소와 원리 사용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/>
              <a:t> </a:t>
            </a:r>
            <a:r>
              <a:rPr lang="ko-KR" altLang="en-US" sz="2400" b="1" spc="-150" dirty="0" smtClean="0"/>
              <a:t>작가의 주관과 감정에 따라 색 표현</a:t>
            </a:r>
            <a:endParaRPr lang="en-US" altLang="ko-KR" sz="2400" b="1" spc="-150" dirty="0"/>
          </a:p>
        </p:txBody>
      </p:sp>
      <p:sp>
        <p:nvSpPr>
          <p:cNvPr id="2" name="오른쪽 화살표 1"/>
          <p:cNvSpPr/>
          <p:nvPr/>
        </p:nvSpPr>
        <p:spPr>
          <a:xfrm>
            <a:off x="827584" y="3068960"/>
            <a:ext cx="403298" cy="3600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015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자투리 퀴즈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6866" y="1639860"/>
            <a:ext cx="7013526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ko-KR" altLang="en-US" sz="2400" b="1" spc="-250" dirty="0" err="1" smtClean="0">
                <a:solidFill>
                  <a:schemeClr val="accent6">
                    <a:lumMod val="50000"/>
                  </a:schemeClr>
                </a:solidFill>
              </a:rPr>
              <a:t>앤디</a:t>
            </a:r>
            <a:r>
              <a:rPr lang="ko-KR" altLang="en-US" sz="2400" b="1" spc="-25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sz="2400" b="1" spc="-250" dirty="0" err="1" smtClean="0">
                <a:solidFill>
                  <a:schemeClr val="accent6">
                    <a:lumMod val="50000"/>
                  </a:schemeClr>
                </a:solidFill>
              </a:rPr>
              <a:t>워홀이</a:t>
            </a:r>
            <a:r>
              <a:rPr lang="ko-KR" altLang="en-US" sz="2400" b="1" spc="-250" dirty="0" smtClean="0">
                <a:solidFill>
                  <a:schemeClr val="accent6">
                    <a:lumMod val="50000"/>
                  </a:schemeClr>
                </a:solidFill>
              </a:rPr>
              <a:t> 조수들과 작품을 대량 생산하던 장소를 </a:t>
            </a:r>
            <a:endParaRPr lang="en-US" altLang="ko-KR" sz="24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68288">
              <a:lnSpc>
                <a:spcPts val="3200"/>
              </a:lnSpc>
            </a:pPr>
            <a:r>
              <a:rPr lang="ko-KR" altLang="en-US" sz="2400" b="1" spc="-250" dirty="0" smtClean="0">
                <a:solidFill>
                  <a:schemeClr val="accent6">
                    <a:lumMod val="50000"/>
                  </a:schemeClr>
                </a:solidFill>
              </a:rPr>
              <a:t>일컫는 말은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3200"/>
              </a:lnSpc>
            </a:pP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</a:t>
            </a:r>
            <a:r>
              <a:rPr lang="ko-KR" altLang="en-US" sz="2400" b="1" spc="-150" dirty="0" err="1" smtClean="0"/>
              <a:t>팩토리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en-US" altLang="ko-KR" sz="2400" b="1" spc="-150" dirty="0" smtClean="0"/>
              <a:t> </a:t>
            </a:r>
            <a:r>
              <a:rPr lang="ko-KR" altLang="en-US" sz="2400" b="1" spc="-150" dirty="0" err="1" smtClean="0"/>
              <a:t>파브릭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</a:t>
            </a:r>
            <a:r>
              <a:rPr lang="ko-KR" altLang="en-US" sz="2400" b="1" spc="-150" dirty="0"/>
              <a:t>아틀리에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/>
              <a:t> 스튜디오</a:t>
            </a:r>
            <a:endParaRPr lang="en-US" altLang="ko-KR" sz="2400" b="1" spc="-150" dirty="0"/>
          </a:p>
        </p:txBody>
      </p:sp>
      <p:sp>
        <p:nvSpPr>
          <p:cNvPr id="2" name="오른쪽 화살표 1"/>
          <p:cNvSpPr/>
          <p:nvPr/>
        </p:nvSpPr>
        <p:spPr>
          <a:xfrm>
            <a:off x="827584" y="2996952"/>
            <a:ext cx="403298" cy="3600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39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971600" y="2862064"/>
            <a:ext cx="72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spc="-2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5400" b="0" dirty="0" smtClean="0"/>
              <a:t>끝</a:t>
            </a:r>
            <a:endParaRPr lang="ko-KR" altLang="en-US" sz="5400" b="0" dirty="0"/>
          </a:p>
        </p:txBody>
      </p:sp>
    </p:spTree>
    <p:extLst>
      <p:ext uri="{BB962C8B-B14F-4D97-AF65-F5344CB8AC3E}">
        <p14:creationId xmlns:p14="http://schemas.microsoft.com/office/powerpoint/2010/main" val="17228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03648" y="491431"/>
            <a:ext cx="7560840" cy="633313"/>
          </a:xfrm>
        </p:spPr>
        <p:txBody>
          <a:bodyPr/>
          <a:lstStyle/>
          <a:p>
            <a:r>
              <a:rPr lang="ko-KR" altLang="en-US" dirty="0" smtClean="0"/>
              <a:t>차례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1556792"/>
            <a:ext cx="6480720" cy="27443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US" altLang="ko-KR" sz="2400" b="1" spc="-100" dirty="0"/>
              <a:t>1. </a:t>
            </a:r>
            <a:r>
              <a:rPr lang="ko-KR" altLang="en-US" sz="2400" b="1" spc="-100" dirty="0" err="1" smtClean="0"/>
              <a:t>팝아트의</a:t>
            </a:r>
            <a:r>
              <a:rPr lang="ko-KR" altLang="en-US" sz="2400" b="1" spc="-100" dirty="0" smtClean="0"/>
              <a:t> </a:t>
            </a:r>
            <a:r>
              <a:rPr lang="ko-KR" altLang="en-US" sz="2400" b="1" spc="-100" dirty="0"/>
              <a:t>특징</a:t>
            </a:r>
          </a:p>
          <a:p>
            <a:pPr>
              <a:lnSpc>
                <a:spcPts val="4600"/>
              </a:lnSpc>
            </a:pPr>
            <a:r>
              <a:rPr lang="en-US" altLang="ko-KR" sz="2400" b="1" spc="-100" dirty="0"/>
              <a:t>2. </a:t>
            </a:r>
            <a:r>
              <a:rPr lang="ko-KR" altLang="en-US" sz="2400" b="1" spc="-100" dirty="0"/>
              <a:t>대표적인 </a:t>
            </a:r>
            <a:r>
              <a:rPr lang="ko-KR" altLang="en-US" sz="2400" b="1" spc="-100" dirty="0" smtClean="0"/>
              <a:t>작가와 작품</a:t>
            </a:r>
            <a:endParaRPr lang="en-US" altLang="ko-KR" sz="2400" b="1" spc="-100" dirty="0" smtClean="0"/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4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4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워홀</a:t>
            </a:r>
            <a:r>
              <a:rPr lang="en-US" altLang="ko-KR" sz="24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4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브릴로</a:t>
            </a:r>
            <a:r>
              <a:rPr lang="ko-KR" altLang="en-US" sz="24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상자</a:t>
            </a:r>
            <a:r>
              <a:rPr lang="en-US" altLang="ko-KR" sz="24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4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무제</a:t>
            </a:r>
            <a:r>
              <a:rPr lang="en-US" altLang="ko-KR" sz="24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4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메를린</a:t>
            </a:r>
            <a:r>
              <a:rPr lang="ko-KR" altLang="en-US" sz="24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4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먼로</a:t>
            </a:r>
            <a:endParaRPr lang="en-US" altLang="ko-KR" sz="24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4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로이</a:t>
            </a:r>
            <a:r>
              <a:rPr lang="ko-KR" altLang="en-US" sz="24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4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리히텐슈타인</a:t>
            </a:r>
            <a:r>
              <a:rPr lang="en-US" altLang="ko-KR" sz="24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4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이것 좀 봐 </a:t>
            </a:r>
            <a:r>
              <a:rPr lang="ko-KR" altLang="en-US" sz="24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미키</a:t>
            </a:r>
            <a:r>
              <a:rPr lang="en-US" altLang="ko-KR" sz="24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4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차안에서</a:t>
            </a:r>
            <a:endParaRPr lang="en-US" altLang="ko-KR" sz="24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>
              <a:lnSpc>
                <a:spcPts val="4600"/>
              </a:lnSpc>
            </a:pPr>
            <a:r>
              <a:rPr lang="en-US" altLang="ko-KR" sz="2400" b="1" spc="-100" dirty="0" smtClean="0"/>
              <a:t>3. </a:t>
            </a:r>
            <a:r>
              <a:rPr lang="ko-KR" altLang="en-US" sz="2400" b="1" spc="-100" dirty="0" smtClean="0">
                <a:solidFill>
                  <a:prstClr val="black"/>
                </a:solidFill>
              </a:rPr>
              <a:t>자투리 퀴즈</a:t>
            </a:r>
            <a:endParaRPr lang="ko-KR" altLang="en-US" sz="2400" b="1" spc="-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2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제목 1"/>
          <p:cNvSpPr>
            <a:spLocks noGrp="1"/>
          </p:cNvSpPr>
          <p:nvPr>
            <p:ph type="ctrTitle"/>
          </p:nvPr>
        </p:nvSpPr>
        <p:spPr>
          <a:xfrm>
            <a:off x="971600" y="491431"/>
            <a:ext cx="6480720" cy="633313"/>
          </a:xfrm>
        </p:spPr>
        <p:txBody>
          <a:bodyPr/>
          <a:lstStyle/>
          <a:p>
            <a:r>
              <a:rPr lang="en-US" altLang="ko-KR" spc="-100" dirty="0" smtClean="0"/>
              <a:t>1. </a:t>
            </a:r>
            <a:r>
              <a:rPr lang="ko-KR" altLang="en-US" spc="-100" dirty="0" err="1" smtClean="0"/>
              <a:t>팝아트의</a:t>
            </a:r>
            <a:r>
              <a:rPr lang="ko-KR" altLang="en-US" spc="-100" dirty="0" smtClean="0"/>
              <a:t> 특징</a:t>
            </a:r>
            <a:endParaRPr lang="ko-KR" altLang="en-US" spc="-100" dirty="0"/>
          </a:p>
        </p:txBody>
      </p:sp>
      <p:sp>
        <p:nvSpPr>
          <p:cNvPr id="18" name="TextBox 17"/>
          <p:cNvSpPr txBox="1"/>
          <p:nvPr/>
        </p:nvSpPr>
        <p:spPr>
          <a:xfrm>
            <a:off x="1086866" y="1639860"/>
            <a:ext cx="547013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/>
              <a:t>발생 시기</a:t>
            </a:r>
            <a:r>
              <a:rPr lang="en-US" altLang="ko-KR" sz="2000" spc="-100" dirty="0" smtClean="0"/>
              <a:t>: 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1950~1960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년대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6866" y="2169244"/>
            <a:ext cx="7373566" cy="28725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/>
              <a:t>특징   </a:t>
            </a:r>
            <a:endParaRPr lang="en-US" altLang="ko-KR" sz="2000" spc="-100" dirty="0"/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추상 표현주의의 대한 반발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뉴욕 중심의 구상 미술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대중문화와 매스미디어의 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대중적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상업적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인 소재 차용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실크 스크린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등 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상업 미술 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기법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활용</a:t>
            </a:r>
            <a:endParaRPr lang="en-US" altLang="ko-KR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대중문화와 고급문화의 이분법적 구분과 위계를 무너뜨림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대량생산 및 대량 소비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기계화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상품화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일시성 등 현대 산업사회의 현실을 미술에 적극 반영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67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작가와 </a:t>
            </a:r>
            <a:r>
              <a:rPr lang="ko-KR" altLang="en-US" dirty="0"/>
              <a:t>작품</a:t>
            </a:r>
          </a:p>
        </p:txBody>
      </p:sp>
      <p:sp>
        <p:nvSpPr>
          <p:cNvPr id="6" name="모서리가 둥근 직사각형 5">
            <a:hlinkClick r:id="rId3"/>
          </p:cNvPr>
          <p:cNvSpPr/>
          <p:nvPr/>
        </p:nvSpPr>
        <p:spPr>
          <a:xfrm>
            <a:off x="6948264" y="116632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hlinkClick r:id="rId3"/>
          </p:cNvPr>
          <p:cNvSpPr txBox="1"/>
          <p:nvPr/>
        </p:nvSpPr>
        <p:spPr>
          <a:xfrm>
            <a:off x="7524328" y="178185"/>
            <a:ext cx="1357736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ko-KR" altLang="en-US" sz="2000" b="1" spc="-150" dirty="0" err="1">
                <a:solidFill>
                  <a:srgbClr val="FF3300"/>
                </a:solidFill>
              </a:rPr>
              <a:t>앤디워홀</a:t>
            </a:r>
            <a:endParaRPr lang="ko-KR" altLang="en-US" sz="2000" b="1" spc="-150" dirty="0">
              <a:solidFill>
                <a:srgbClr val="FF3300"/>
              </a:solidFill>
            </a:endParaRPr>
          </a:p>
        </p:txBody>
      </p:sp>
      <p:pic>
        <p:nvPicPr>
          <p:cNvPr id="8" name="그림 7" descr="youtube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121476"/>
            <a:ext cx="576064" cy="507657"/>
          </a:xfrm>
          <a:prstGeom prst="rect">
            <a:avLst/>
          </a:prstGeom>
        </p:spPr>
      </p:pic>
      <p:pic>
        <p:nvPicPr>
          <p:cNvPr id="9" name="Picture 2" descr="C:\Users\PC\Desktop\dnjgh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618" y="2708919"/>
            <a:ext cx="3252088" cy="413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86866" y="1646411"/>
            <a:ext cx="7445574" cy="45653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100" dirty="0" err="1">
                <a:solidFill>
                  <a:schemeClr val="accent6">
                    <a:lumMod val="50000"/>
                  </a:schemeClr>
                </a:solidFill>
              </a:rPr>
              <a:t>워홀</a:t>
            </a:r>
            <a:r>
              <a:rPr lang="en-US" altLang="ko-KR" sz="2200" b="1" spc="-100" dirty="0">
                <a:solidFill>
                  <a:schemeClr val="accent6">
                    <a:lumMod val="50000"/>
                  </a:schemeClr>
                </a:solidFill>
              </a:rPr>
              <a:t>(Warhol, 1928~1987)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연극적인 태도와 사치스러운 생활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등 미술계의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스타이자 아이콘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유명 스타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깡통 수프나 코카콜라 등 대중적이고 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익숙한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이미지를 실크 스크린 기법으로 반복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나열 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→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대량소비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일시성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상업성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등 보여 줌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ko-KR" altLang="en-US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‘</a:t>
            </a: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팩토리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’라는 스튜디오에서 많은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조수들과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작품 대량 생산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→ 순수예술의 엘리트주의를 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공격하고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예술의 의미를 모호하게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만듦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en-US" altLang="ko-KR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브릴로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상자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(1964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 </a:t>
            </a:r>
          </a:p>
          <a:p>
            <a:pPr>
              <a:lnSpc>
                <a:spcPct val="150000"/>
              </a:lnSpc>
            </a:pP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무제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메를린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먼로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(1967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등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920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79964" y="4149080"/>
            <a:ext cx="3095686" cy="164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b="1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브릴로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상자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(1964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당시 </a:t>
            </a:r>
            <a:r>
              <a:rPr lang="ko-KR" altLang="en-US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수퍼마켓에서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흔히 볼 수 있던 세제 ‘</a:t>
            </a:r>
            <a:r>
              <a:rPr lang="ko-KR" altLang="en-US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브릴로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’ 박스를 실크 스크린기법으로 재현해 낸 작품</a:t>
            </a:r>
            <a:endParaRPr lang="ko-KR" altLang="en-US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1026" name="Picture 2" descr="C:\Users\PC\Desktop\bill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4391051" cy="52565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85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592" y="5517232"/>
            <a:ext cx="6624078" cy="820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무제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b="1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메를린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b="1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먼로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(1967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ko-KR" altLang="en-US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메를린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먼로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사후 </a:t>
            </a:r>
            <a:r>
              <a:rPr lang="en-US" altLang="ko-KR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3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개월 동안 </a:t>
            </a:r>
            <a:r>
              <a:rPr lang="ko-KR" altLang="en-US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먼로의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얼굴을 담은 다수의 작품을 제작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4706237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86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작가와 </a:t>
            </a:r>
            <a:r>
              <a:rPr lang="ko-KR" altLang="en-US" dirty="0"/>
              <a:t>작품</a:t>
            </a:r>
          </a:p>
        </p:txBody>
      </p:sp>
      <p:pic>
        <p:nvPicPr>
          <p:cNvPr id="5124" name="Picture 4" descr="C:\Users\PC\Desktop\afdh4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365" y="1876214"/>
            <a:ext cx="2997833" cy="498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1646411"/>
            <a:ext cx="7445574" cy="41036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100" dirty="0" err="1" smtClean="0">
                <a:solidFill>
                  <a:schemeClr val="accent6">
                    <a:lumMod val="50000"/>
                  </a:schemeClr>
                </a:solidFill>
              </a:rPr>
              <a:t>리히텐슈타인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(Lichtenstein, 1923~1997)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앤디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워홀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등과 함께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팝아트의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대표적인 화가 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만화가 가지는 단순하면서 강렬한 선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색채 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등을 유화로 표현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점의 대소나 밀도로 음영 표현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통속적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유형적인 표현에서 아름다움 탐색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삼원색과 흑백으로 한정적 색채 사용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이것 좀 봐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미키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(1961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</a:t>
            </a:r>
          </a:p>
          <a:p>
            <a:pPr>
              <a:lnSpc>
                <a:spcPct val="150000"/>
              </a:lnSpc>
            </a:pP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차안에서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(1963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등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1" name="모서리가 둥근 직사각형 10">
            <a:hlinkClick r:id="rId4"/>
          </p:cNvPr>
          <p:cNvSpPr/>
          <p:nvPr/>
        </p:nvSpPr>
        <p:spPr>
          <a:xfrm>
            <a:off x="6948264" y="116632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hlinkClick r:id="rId4"/>
          </p:cNvPr>
          <p:cNvSpPr txBox="1"/>
          <p:nvPr/>
        </p:nvSpPr>
        <p:spPr>
          <a:xfrm>
            <a:off x="7524328" y="116630"/>
            <a:ext cx="1357736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ko-KR" sz="1400" b="1" spc="-150" dirty="0" smtClean="0">
                <a:solidFill>
                  <a:srgbClr val="FF3300"/>
                </a:solidFill>
              </a:rPr>
              <a:t>Pop </a:t>
            </a:r>
            <a:r>
              <a:rPr lang="en-US" altLang="ko-KR" sz="1400" b="1" spc="-150" dirty="0">
                <a:solidFill>
                  <a:srgbClr val="FF3300"/>
                </a:solidFill>
              </a:rPr>
              <a:t>Artist Roy Lichtenstein</a:t>
            </a:r>
            <a:endParaRPr lang="ko-KR" altLang="en-US" sz="1400" b="1" spc="-150" dirty="0">
              <a:solidFill>
                <a:srgbClr val="FF3300"/>
              </a:solidFill>
            </a:endParaRPr>
          </a:p>
        </p:txBody>
      </p:sp>
      <p:pic>
        <p:nvPicPr>
          <p:cNvPr id="13" name="그림 12" descr="youtube.pn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121476"/>
            <a:ext cx="576064" cy="5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3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4869160"/>
            <a:ext cx="7560702" cy="164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이것 좀 봐 </a:t>
            </a:r>
            <a:r>
              <a:rPr lang="ko-KR" altLang="en-US" sz="2000" b="1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미키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(1961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디즈니 만화 주인공이 등장하는 이 작품은 실제 만화처럼 말 풍선에 대사를 적어놓고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실제 인쇄한 것처럼 보이도록 인쇄물을 확대했을 때 생기는 점까지 세밀하게 표현</a:t>
            </a:r>
            <a:endParaRPr lang="ko-KR" altLang="en-US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2050" name="Picture 2" descr="C:\Users\PC\Desktop\Fm24Kt664OZVlKZseJDD9Q_custom-Custom_Size___roy-lichtenstein-look-mickey-1961+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560702" cy="397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49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3608" y="5294238"/>
            <a:ext cx="70567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b="1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차안에서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(1963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밝은 색채와 단순화된 형태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뚜렷한 윤곽선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기계적인 인쇄 점등을 회화에 도입해서 일상과 예술의 경계를 무너뜨린 작가의 개성이 잘 드러남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ko-KR" altLang="en-US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3075" name="Picture 3" descr="C:\Users\PC\Desktop\In_the_C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85726"/>
            <a:ext cx="5293590" cy="447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49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2034</TotalTime>
  <Words>421</Words>
  <Application>Microsoft Office PowerPoint</Application>
  <PresentationFormat>화면 슬라이드 쇼(4:3)</PresentationFormat>
  <Paragraphs>66</Paragraphs>
  <Slides>12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대중문화를 소재로 한</vt:lpstr>
      <vt:lpstr>차례</vt:lpstr>
      <vt:lpstr>1. 팝아트의 특징</vt:lpstr>
      <vt:lpstr>2. 대표적인 작가와 작품</vt:lpstr>
      <vt:lpstr>PowerPoint 프레젠테이션</vt:lpstr>
      <vt:lpstr>PowerPoint 프레젠테이션</vt:lpstr>
      <vt:lpstr>2. 대표적인 작가와 작품</vt:lpstr>
      <vt:lpstr>PowerPoint 프레젠테이션</vt:lpstr>
      <vt:lpstr>PowerPoint 프레젠테이션</vt:lpstr>
      <vt:lpstr>3. 자투리 퀴즈</vt:lpstr>
      <vt:lpstr>3. 자투리 퀴즈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PC</dc:creator>
  <cp:lastModifiedBy>PC</cp:lastModifiedBy>
  <cp:revision>377</cp:revision>
  <dcterms:created xsi:type="dcterms:W3CDTF">2018-12-12T00:52:59Z</dcterms:created>
  <dcterms:modified xsi:type="dcterms:W3CDTF">2019-03-27T05:53:51Z</dcterms:modified>
</cp:coreProperties>
</file>